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2" r:id="rId4"/>
    <p:sldId id="270" r:id="rId5"/>
    <p:sldId id="271" r:id="rId6"/>
    <p:sldId id="269" r:id="rId7"/>
    <p:sldId id="264" r:id="rId8"/>
    <p:sldId id="265" r:id="rId9"/>
    <p:sldId id="266" r:id="rId10"/>
    <p:sldId id="259" r:id="rId11"/>
    <p:sldId id="267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0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D8270-3E28-4A25-8CC0-193C9AD363EC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E7F0-32E9-48C5-B926-940D440A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1209D-40E7-45D8-A88F-55DDC1405231}" type="slidenum">
              <a:rPr lang="en-US"/>
              <a:pPr/>
              <a:t>1</a:t>
            </a:fld>
            <a:endParaRPr lang="en-US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14375"/>
            <a:ext cx="4527550" cy="339725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321"/>
            <a:ext cx="5029200" cy="4090653"/>
          </a:xfrm>
        </p:spPr>
        <p:txBody>
          <a:bodyPr/>
          <a:lstStyle/>
          <a:p>
            <a:r>
              <a:rPr lang="en-US" dirty="0"/>
              <a:t>TL presents these slides at opening meeting</a:t>
            </a:r>
          </a:p>
          <a:p>
            <a:endParaRPr lang="en-US" dirty="0"/>
          </a:p>
          <a:p>
            <a:r>
              <a:rPr lang="en-US" dirty="0"/>
              <a:t>Team should meet offsite before meeting and arrive together</a:t>
            </a:r>
          </a:p>
          <a:p>
            <a:endParaRPr lang="en-US" dirty="0"/>
          </a:p>
          <a:p>
            <a:r>
              <a:rPr lang="en-US" dirty="0"/>
              <a:t>Dress like the company you’re visiting</a:t>
            </a:r>
          </a:p>
          <a:p>
            <a:endParaRPr lang="en-US" dirty="0"/>
          </a:p>
          <a:p>
            <a:r>
              <a:rPr lang="en-US" dirty="0"/>
              <a:t>No smoking. No gum.  Make your mother proud…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6A4ED-871B-4496-A955-5EE3D75372E4}" type="slidenum">
              <a:rPr lang="en-US"/>
              <a:pPr/>
              <a:t>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6150"/>
          </a:xfrm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90" y="4373706"/>
            <a:ext cx="5051425" cy="407945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BBC2B-6178-4183-8E03-4C74538E4E97}" type="slidenum">
              <a:rPr lang="en-US"/>
              <a:pPr/>
              <a:t>3</a:t>
            </a:fld>
            <a:endParaRPr lang="en-US"/>
          </a:p>
        </p:txBody>
      </p:sp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A1735-5378-40A0-87FE-AC85B992E395}" type="slidenum">
              <a:rPr lang="en-US"/>
              <a:pPr/>
              <a:t>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90" y="4373706"/>
            <a:ext cx="5051425" cy="407785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9C068-A43F-47BF-B490-EC1B6BFD9435}" type="slidenum">
              <a:rPr lang="en-US"/>
              <a:pPr/>
              <a:t>7</a:t>
            </a:fld>
            <a:endParaRPr lang="en-US"/>
          </a:p>
        </p:txBody>
      </p:sp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7338" y="346075"/>
            <a:ext cx="3363912" cy="2524125"/>
          </a:xfrm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16555"/>
            <a:ext cx="6565900" cy="5053347"/>
          </a:xfrm>
        </p:spPr>
        <p:txBody>
          <a:bodyPr lIns="100849" tIns="50425" rIns="100849" bIns="504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4DDAB-69CA-4123-A151-DECEDC2992AF}" type="slidenum">
              <a:rPr lang="en-US"/>
              <a:pPr/>
              <a:t>8</a:t>
            </a:fld>
            <a:endParaRPr lang="en-US"/>
          </a:p>
        </p:txBody>
      </p:sp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7B717-812B-4107-9AAD-6DC17CEC55A8}" type="slidenum">
              <a:rPr lang="en-US"/>
              <a:pPr/>
              <a:t>9</a:t>
            </a:fld>
            <a:endParaRPr lang="en-US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1209D-40E7-45D8-A88F-55DDC1405231}" type="slidenum">
              <a:rPr lang="en-US"/>
              <a:pPr/>
              <a:t>12</a:t>
            </a:fld>
            <a:endParaRPr lang="en-US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14375"/>
            <a:ext cx="4527550" cy="3397250"/>
          </a:xfrm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321"/>
            <a:ext cx="5029200" cy="4090653"/>
          </a:xfrm>
        </p:spPr>
        <p:txBody>
          <a:bodyPr/>
          <a:lstStyle/>
          <a:p>
            <a:r>
              <a:rPr lang="en-US" dirty="0"/>
              <a:t>TL presents these slides at opening meeting</a:t>
            </a:r>
          </a:p>
          <a:p>
            <a:endParaRPr lang="en-US" dirty="0"/>
          </a:p>
          <a:p>
            <a:r>
              <a:rPr lang="en-US" dirty="0"/>
              <a:t>Team should meet offsite before meeting and arrive together</a:t>
            </a:r>
          </a:p>
          <a:p>
            <a:endParaRPr lang="en-US" dirty="0"/>
          </a:p>
          <a:p>
            <a:r>
              <a:rPr lang="en-US" dirty="0"/>
              <a:t>Dress like the company you’re visiting</a:t>
            </a:r>
          </a:p>
          <a:p>
            <a:endParaRPr lang="en-US" dirty="0"/>
          </a:p>
          <a:p>
            <a:r>
              <a:rPr lang="en-US" dirty="0"/>
              <a:t>No smoking. No gum.  Make your mother proud…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D4C42-0386-4854-B139-8E0CD44AC1AE}" type="slidenum">
              <a:rPr lang="en-US"/>
              <a:pPr/>
              <a:t>13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66750"/>
            <a:ext cx="4646612" cy="3486150"/>
          </a:xfrm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90" y="4373706"/>
            <a:ext cx="5051425" cy="407945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"/>
            <a:ext cx="6400800" cy="762000"/>
          </a:xfrm>
        </p:spPr>
        <p:txBody>
          <a:bodyPr/>
          <a:lstStyle>
            <a:lvl1pPr marL="0" indent="0" algn="ctr">
              <a:buFontTx/>
              <a:buNone/>
              <a:defRPr sz="3200" b="1">
                <a:latin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5299" name="AutoShape 3"/>
          <p:cNvSpPr>
            <a:spLocks noChangeArrowheads="1"/>
          </p:cNvSpPr>
          <p:nvPr userDrawn="1"/>
        </p:nvSpPr>
        <p:spPr bwMode="auto">
          <a:xfrm>
            <a:off x="328613" y="0"/>
            <a:ext cx="1123950" cy="1162050"/>
          </a:xfrm>
          <a:prstGeom prst="star24">
            <a:avLst>
              <a:gd name="adj" fmla="val 26579"/>
            </a:avLst>
          </a:prstGeom>
          <a:solidFill>
            <a:schemeClr val="accent1">
              <a:alpha val="7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00" name="Freeform 4"/>
          <p:cNvSpPr>
            <a:spLocks/>
          </p:cNvSpPr>
          <p:nvPr userDrawn="1"/>
        </p:nvSpPr>
        <p:spPr bwMode="auto">
          <a:xfrm>
            <a:off x="-593725" y="1036638"/>
            <a:ext cx="1733550" cy="2827337"/>
          </a:xfrm>
          <a:custGeom>
            <a:avLst/>
            <a:gdLst/>
            <a:ahLst/>
            <a:cxnLst>
              <a:cxn ang="0">
                <a:pos x="15" y="1698"/>
              </a:cxn>
              <a:cxn ang="0">
                <a:pos x="53" y="1691"/>
              </a:cxn>
              <a:cxn ang="0">
                <a:pos x="120" y="1676"/>
              </a:cxn>
              <a:cxn ang="0">
                <a:pos x="143" y="1451"/>
              </a:cxn>
              <a:cxn ang="0">
                <a:pos x="202" y="1227"/>
              </a:cxn>
              <a:cxn ang="0">
                <a:pos x="225" y="1159"/>
              </a:cxn>
              <a:cxn ang="0">
                <a:pos x="255" y="1115"/>
              </a:cxn>
              <a:cxn ang="0">
                <a:pos x="262" y="1092"/>
              </a:cxn>
              <a:cxn ang="0">
                <a:pos x="292" y="1047"/>
              </a:cxn>
              <a:cxn ang="0">
                <a:pos x="360" y="913"/>
              </a:cxn>
              <a:cxn ang="0">
                <a:pos x="397" y="845"/>
              </a:cxn>
              <a:cxn ang="0">
                <a:pos x="449" y="748"/>
              </a:cxn>
              <a:cxn ang="0">
                <a:pos x="487" y="681"/>
              </a:cxn>
              <a:cxn ang="0">
                <a:pos x="517" y="613"/>
              </a:cxn>
              <a:cxn ang="0">
                <a:pos x="547" y="568"/>
              </a:cxn>
              <a:cxn ang="0">
                <a:pos x="666" y="366"/>
              </a:cxn>
              <a:cxn ang="0">
                <a:pos x="726" y="284"/>
              </a:cxn>
              <a:cxn ang="0">
                <a:pos x="756" y="247"/>
              </a:cxn>
              <a:cxn ang="0">
                <a:pos x="763" y="224"/>
              </a:cxn>
              <a:cxn ang="0">
                <a:pos x="808" y="194"/>
              </a:cxn>
              <a:cxn ang="0">
                <a:pos x="936" y="127"/>
              </a:cxn>
              <a:cxn ang="0">
                <a:pos x="958" y="112"/>
              </a:cxn>
              <a:cxn ang="0">
                <a:pos x="980" y="105"/>
              </a:cxn>
              <a:cxn ang="0">
                <a:pos x="1040" y="60"/>
              </a:cxn>
              <a:cxn ang="0">
                <a:pos x="1048" y="0"/>
              </a:cxn>
              <a:cxn ang="0">
                <a:pos x="846" y="22"/>
              </a:cxn>
              <a:cxn ang="0">
                <a:pos x="756" y="67"/>
              </a:cxn>
              <a:cxn ang="0">
                <a:pos x="734" y="82"/>
              </a:cxn>
              <a:cxn ang="0">
                <a:pos x="704" y="120"/>
              </a:cxn>
              <a:cxn ang="0">
                <a:pos x="644" y="202"/>
              </a:cxn>
              <a:cxn ang="0">
                <a:pos x="614" y="239"/>
              </a:cxn>
              <a:cxn ang="0">
                <a:pos x="584" y="277"/>
              </a:cxn>
              <a:cxn ang="0">
                <a:pos x="532" y="344"/>
              </a:cxn>
              <a:cxn ang="0">
                <a:pos x="457" y="426"/>
              </a:cxn>
              <a:cxn ang="0">
                <a:pos x="427" y="464"/>
              </a:cxn>
              <a:cxn ang="0">
                <a:pos x="419" y="486"/>
              </a:cxn>
              <a:cxn ang="0">
                <a:pos x="389" y="531"/>
              </a:cxn>
              <a:cxn ang="0">
                <a:pos x="374" y="561"/>
              </a:cxn>
              <a:cxn ang="0">
                <a:pos x="352" y="568"/>
              </a:cxn>
              <a:cxn ang="0">
                <a:pos x="300" y="628"/>
              </a:cxn>
              <a:cxn ang="0">
                <a:pos x="270" y="666"/>
              </a:cxn>
              <a:cxn ang="0">
                <a:pos x="262" y="688"/>
              </a:cxn>
              <a:cxn ang="0">
                <a:pos x="210" y="748"/>
              </a:cxn>
              <a:cxn ang="0">
                <a:pos x="180" y="785"/>
              </a:cxn>
              <a:cxn ang="0">
                <a:pos x="150" y="815"/>
              </a:cxn>
              <a:cxn ang="0">
                <a:pos x="98" y="875"/>
              </a:cxn>
              <a:cxn ang="0">
                <a:pos x="60" y="913"/>
              </a:cxn>
              <a:cxn ang="0">
                <a:pos x="45" y="935"/>
              </a:cxn>
              <a:cxn ang="0">
                <a:pos x="0" y="935"/>
              </a:cxn>
            </a:cxnLst>
            <a:rect l="0" t="0" r="r" b="b"/>
            <a:pathLst>
              <a:path w="1085" h="1724">
                <a:moveTo>
                  <a:pt x="15" y="1698"/>
                </a:moveTo>
                <a:cubicBezTo>
                  <a:pt x="28" y="1696"/>
                  <a:pt x="40" y="1691"/>
                  <a:pt x="53" y="1691"/>
                </a:cubicBezTo>
                <a:cubicBezTo>
                  <a:pt x="133" y="1691"/>
                  <a:pt x="137" y="1724"/>
                  <a:pt x="120" y="1676"/>
                </a:cubicBezTo>
                <a:cubicBezTo>
                  <a:pt x="128" y="1603"/>
                  <a:pt x="119" y="1520"/>
                  <a:pt x="143" y="1451"/>
                </a:cubicBezTo>
                <a:cubicBezTo>
                  <a:pt x="153" y="1373"/>
                  <a:pt x="177" y="1301"/>
                  <a:pt x="202" y="1227"/>
                </a:cubicBezTo>
                <a:cubicBezTo>
                  <a:pt x="210" y="1204"/>
                  <a:pt x="217" y="1182"/>
                  <a:pt x="225" y="1159"/>
                </a:cubicBezTo>
                <a:cubicBezTo>
                  <a:pt x="231" y="1142"/>
                  <a:pt x="255" y="1115"/>
                  <a:pt x="255" y="1115"/>
                </a:cubicBezTo>
                <a:cubicBezTo>
                  <a:pt x="257" y="1107"/>
                  <a:pt x="258" y="1099"/>
                  <a:pt x="262" y="1092"/>
                </a:cubicBezTo>
                <a:cubicBezTo>
                  <a:pt x="271" y="1076"/>
                  <a:pt x="286" y="1064"/>
                  <a:pt x="292" y="1047"/>
                </a:cubicBezTo>
                <a:cubicBezTo>
                  <a:pt x="309" y="1000"/>
                  <a:pt x="332" y="954"/>
                  <a:pt x="360" y="913"/>
                </a:cubicBezTo>
                <a:cubicBezTo>
                  <a:pt x="368" y="888"/>
                  <a:pt x="397" y="845"/>
                  <a:pt x="397" y="845"/>
                </a:cubicBezTo>
                <a:cubicBezTo>
                  <a:pt x="410" y="804"/>
                  <a:pt x="418" y="779"/>
                  <a:pt x="449" y="748"/>
                </a:cubicBezTo>
                <a:cubicBezTo>
                  <a:pt x="458" y="724"/>
                  <a:pt x="487" y="681"/>
                  <a:pt x="487" y="681"/>
                </a:cubicBezTo>
                <a:cubicBezTo>
                  <a:pt x="494" y="658"/>
                  <a:pt x="505" y="634"/>
                  <a:pt x="517" y="613"/>
                </a:cubicBezTo>
                <a:cubicBezTo>
                  <a:pt x="526" y="597"/>
                  <a:pt x="547" y="568"/>
                  <a:pt x="547" y="568"/>
                </a:cubicBezTo>
                <a:cubicBezTo>
                  <a:pt x="570" y="495"/>
                  <a:pt x="623" y="430"/>
                  <a:pt x="666" y="366"/>
                </a:cubicBezTo>
                <a:cubicBezTo>
                  <a:pt x="684" y="338"/>
                  <a:pt x="700" y="302"/>
                  <a:pt x="726" y="284"/>
                </a:cubicBezTo>
                <a:cubicBezTo>
                  <a:pt x="748" y="224"/>
                  <a:pt x="715" y="301"/>
                  <a:pt x="756" y="247"/>
                </a:cubicBezTo>
                <a:cubicBezTo>
                  <a:pt x="761" y="241"/>
                  <a:pt x="757" y="230"/>
                  <a:pt x="763" y="224"/>
                </a:cubicBezTo>
                <a:cubicBezTo>
                  <a:pt x="776" y="211"/>
                  <a:pt x="808" y="194"/>
                  <a:pt x="808" y="194"/>
                </a:cubicBezTo>
                <a:cubicBezTo>
                  <a:pt x="835" y="154"/>
                  <a:pt x="891" y="143"/>
                  <a:pt x="936" y="127"/>
                </a:cubicBezTo>
                <a:cubicBezTo>
                  <a:pt x="944" y="124"/>
                  <a:pt x="950" y="116"/>
                  <a:pt x="958" y="112"/>
                </a:cubicBezTo>
                <a:cubicBezTo>
                  <a:pt x="965" y="109"/>
                  <a:pt x="973" y="107"/>
                  <a:pt x="980" y="105"/>
                </a:cubicBezTo>
                <a:cubicBezTo>
                  <a:pt x="1005" y="88"/>
                  <a:pt x="1011" y="69"/>
                  <a:pt x="1040" y="60"/>
                </a:cubicBezTo>
                <a:cubicBezTo>
                  <a:pt x="1075" y="8"/>
                  <a:pt x="1085" y="25"/>
                  <a:pt x="1048" y="0"/>
                </a:cubicBezTo>
                <a:cubicBezTo>
                  <a:pt x="916" y="20"/>
                  <a:pt x="983" y="13"/>
                  <a:pt x="846" y="22"/>
                </a:cubicBezTo>
                <a:cubicBezTo>
                  <a:pt x="785" y="42"/>
                  <a:pt x="813" y="29"/>
                  <a:pt x="756" y="67"/>
                </a:cubicBezTo>
                <a:cubicBezTo>
                  <a:pt x="749" y="72"/>
                  <a:pt x="734" y="82"/>
                  <a:pt x="734" y="82"/>
                </a:cubicBezTo>
                <a:cubicBezTo>
                  <a:pt x="716" y="134"/>
                  <a:pt x="741" y="78"/>
                  <a:pt x="704" y="120"/>
                </a:cubicBezTo>
                <a:cubicBezTo>
                  <a:pt x="677" y="151"/>
                  <a:pt x="676" y="180"/>
                  <a:pt x="644" y="202"/>
                </a:cubicBezTo>
                <a:cubicBezTo>
                  <a:pt x="623" y="259"/>
                  <a:pt x="654" y="189"/>
                  <a:pt x="614" y="239"/>
                </a:cubicBezTo>
                <a:cubicBezTo>
                  <a:pt x="573" y="291"/>
                  <a:pt x="646" y="235"/>
                  <a:pt x="584" y="277"/>
                </a:cubicBezTo>
                <a:cubicBezTo>
                  <a:pt x="569" y="319"/>
                  <a:pt x="581" y="293"/>
                  <a:pt x="532" y="344"/>
                </a:cubicBezTo>
                <a:cubicBezTo>
                  <a:pt x="505" y="371"/>
                  <a:pt x="489" y="404"/>
                  <a:pt x="457" y="426"/>
                </a:cubicBezTo>
                <a:cubicBezTo>
                  <a:pt x="437" y="483"/>
                  <a:pt x="465" y="417"/>
                  <a:pt x="427" y="464"/>
                </a:cubicBezTo>
                <a:cubicBezTo>
                  <a:pt x="422" y="470"/>
                  <a:pt x="423" y="479"/>
                  <a:pt x="419" y="486"/>
                </a:cubicBezTo>
                <a:cubicBezTo>
                  <a:pt x="410" y="502"/>
                  <a:pt x="397" y="515"/>
                  <a:pt x="389" y="531"/>
                </a:cubicBezTo>
                <a:cubicBezTo>
                  <a:pt x="384" y="541"/>
                  <a:pt x="382" y="553"/>
                  <a:pt x="374" y="561"/>
                </a:cubicBezTo>
                <a:cubicBezTo>
                  <a:pt x="369" y="566"/>
                  <a:pt x="359" y="566"/>
                  <a:pt x="352" y="568"/>
                </a:cubicBezTo>
                <a:cubicBezTo>
                  <a:pt x="317" y="620"/>
                  <a:pt x="337" y="603"/>
                  <a:pt x="300" y="628"/>
                </a:cubicBezTo>
                <a:cubicBezTo>
                  <a:pt x="280" y="685"/>
                  <a:pt x="308" y="619"/>
                  <a:pt x="270" y="666"/>
                </a:cubicBezTo>
                <a:cubicBezTo>
                  <a:pt x="265" y="672"/>
                  <a:pt x="266" y="681"/>
                  <a:pt x="262" y="688"/>
                </a:cubicBezTo>
                <a:cubicBezTo>
                  <a:pt x="236" y="735"/>
                  <a:pt x="243" y="726"/>
                  <a:pt x="210" y="748"/>
                </a:cubicBezTo>
                <a:cubicBezTo>
                  <a:pt x="188" y="808"/>
                  <a:pt x="221" y="731"/>
                  <a:pt x="180" y="785"/>
                </a:cubicBezTo>
                <a:cubicBezTo>
                  <a:pt x="152" y="821"/>
                  <a:pt x="199" y="800"/>
                  <a:pt x="150" y="815"/>
                </a:cubicBezTo>
                <a:cubicBezTo>
                  <a:pt x="115" y="867"/>
                  <a:pt x="135" y="850"/>
                  <a:pt x="98" y="875"/>
                </a:cubicBezTo>
                <a:cubicBezTo>
                  <a:pt x="60" y="933"/>
                  <a:pt x="108" y="866"/>
                  <a:pt x="60" y="913"/>
                </a:cubicBezTo>
                <a:cubicBezTo>
                  <a:pt x="54" y="919"/>
                  <a:pt x="53" y="932"/>
                  <a:pt x="45" y="935"/>
                </a:cubicBezTo>
                <a:cubicBezTo>
                  <a:pt x="31" y="940"/>
                  <a:pt x="15" y="935"/>
                  <a:pt x="0" y="935"/>
                </a:cubicBezTo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accent1">
                  <a:alpha val="70000"/>
                </a:schemeClr>
              </a:gs>
            </a:gsLst>
            <a:lin ang="18900000" scaled="1"/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1" name="AutoShape 5"/>
          <p:cNvSpPr>
            <a:spLocks noChangeArrowheads="1"/>
          </p:cNvSpPr>
          <p:nvPr userDrawn="1"/>
        </p:nvSpPr>
        <p:spPr bwMode="auto">
          <a:xfrm>
            <a:off x="323850" y="-4763"/>
            <a:ext cx="1123950" cy="1162051"/>
          </a:xfrm>
          <a:prstGeom prst="star24">
            <a:avLst>
              <a:gd name="adj" fmla="val 26579"/>
            </a:avLst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69925" y="2574925"/>
            <a:ext cx="3711575" cy="34163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3900" y="2574925"/>
            <a:ext cx="3713163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DF16-17E0-4454-994B-8BCC51014EFB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2620-984F-4FF7-9AC1-8D21953F7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3127375"/>
          </a:xfrm>
          <a:noFill/>
          <a:ln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endParaRPr lang="en-US" sz="20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6435" name="AutoShape 3"/>
          <p:cNvSpPr>
            <a:spLocks noChangeArrowheads="1"/>
          </p:cNvSpPr>
          <p:nvPr/>
        </p:nvSpPr>
        <p:spPr bwMode="auto">
          <a:xfrm>
            <a:off x="328613" y="0"/>
            <a:ext cx="1123950" cy="1162050"/>
          </a:xfrm>
          <a:prstGeom prst="star24">
            <a:avLst>
              <a:gd name="adj" fmla="val 26579"/>
            </a:avLst>
          </a:prstGeom>
          <a:solidFill>
            <a:schemeClr val="accent1">
              <a:alpha val="7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36" name="AutoShape 4"/>
          <p:cNvSpPr>
            <a:spLocks noChangeArrowheads="1"/>
          </p:cNvSpPr>
          <p:nvPr/>
        </p:nvSpPr>
        <p:spPr bwMode="auto">
          <a:xfrm>
            <a:off x="328613" y="0"/>
            <a:ext cx="1123950" cy="1162050"/>
          </a:xfrm>
          <a:prstGeom prst="star24">
            <a:avLst>
              <a:gd name="adj" fmla="val 26579"/>
            </a:avLst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555625" y="266700"/>
            <a:ext cx="3217863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Kentucky</a:t>
            </a:r>
            <a:b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Center </a:t>
            </a:r>
            <a:b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kumimoji="0"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Performance</a:t>
            </a:r>
            <a:b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Excellence</a:t>
            </a:r>
            <a:endParaRPr kumimoji="0"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914400" y="3200400"/>
            <a:ext cx="7315200" cy="7016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ahoma" pitchFamily="34" charset="0"/>
              </a:rPr>
              <a:t>Site Visit Opening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8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6" grpId="0" animBg="1"/>
      <p:bldP spid="7864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Application information is confidential</a:t>
            </a:r>
          </a:p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Examiners can sign Non-disclosure Agreement </a:t>
            </a:r>
          </a:p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Examiners assigned to avoid conflict of interest;    have signed  KYCPE NDA- non conflict statement</a:t>
            </a:r>
          </a:p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No applicant materials will be taken off-site</a:t>
            </a:r>
          </a:p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No contact or consulting with applicant after</a:t>
            </a:r>
            <a:br>
              <a:rPr lang="en-US" sz="2800" dirty="0">
                <a:latin typeface="Verdana" pitchFamily="34" charset="0"/>
              </a:rPr>
            </a:br>
            <a:r>
              <a:rPr lang="en-US" sz="2800" dirty="0">
                <a:latin typeface="Verdana" pitchFamily="34" charset="0"/>
              </a:rPr>
              <a:t>the site visit</a:t>
            </a:r>
          </a:p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No gifts or considerations accepted</a:t>
            </a:r>
          </a:p>
          <a:p>
            <a:pPr eaLnBrk="0" hangingPunct="0">
              <a:spcBef>
                <a:spcPct val="50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No results of the site visit or application assessment will be provided on-site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Visit Guidelines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1186" name="Picture 2" descr="MMj0234752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413" y="688975"/>
            <a:ext cx="1547812" cy="1730375"/>
          </a:xfrm>
          <a:prstGeom prst="rect">
            <a:avLst/>
          </a:prstGeom>
          <a:noFill/>
        </p:spPr>
      </p:pic>
      <p:sp>
        <p:nvSpPr>
          <p:cNvPr id="861187" name="Text Box 3"/>
          <p:cNvSpPr txBox="1">
            <a:spLocks noChangeArrowheads="1"/>
          </p:cNvSpPr>
          <p:nvPr/>
        </p:nvSpPr>
        <p:spPr bwMode="auto">
          <a:xfrm>
            <a:off x="857250" y="3124200"/>
            <a:ext cx="7742238" cy="16423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kumimoji="0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What questions</a:t>
            </a:r>
            <a:br>
              <a:rPr kumimoji="0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kumimoji="0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do you have for us?</a:t>
            </a:r>
            <a:endParaRPr kumimoji="0"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61188" name="Rectangle 4"/>
          <p:cNvSpPr>
            <a:spLocks noChangeArrowheads="1"/>
          </p:cNvSpPr>
          <p:nvPr/>
        </p:nvSpPr>
        <p:spPr bwMode="auto">
          <a:xfrm>
            <a:off x="660400" y="266700"/>
            <a:ext cx="4846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Questions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3127375"/>
          </a:xfrm>
          <a:noFill/>
          <a:ln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endParaRPr lang="en-US" sz="20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6435" name="AutoShape 3"/>
          <p:cNvSpPr>
            <a:spLocks noChangeArrowheads="1"/>
          </p:cNvSpPr>
          <p:nvPr/>
        </p:nvSpPr>
        <p:spPr bwMode="auto">
          <a:xfrm>
            <a:off x="328613" y="0"/>
            <a:ext cx="1123950" cy="1162050"/>
          </a:xfrm>
          <a:prstGeom prst="star24">
            <a:avLst>
              <a:gd name="adj" fmla="val 26579"/>
            </a:avLst>
          </a:prstGeom>
          <a:solidFill>
            <a:schemeClr val="accent1">
              <a:alpha val="7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36" name="AutoShape 4"/>
          <p:cNvSpPr>
            <a:spLocks noChangeArrowheads="1"/>
          </p:cNvSpPr>
          <p:nvPr/>
        </p:nvSpPr>
        <p:spPr bwMode="auto">
          <a:xfrm>
            <a:off x="328613" y="0"/>
            <a:ext cx="1123950" cy="1162050"/>
          </a:xfrm>
          <a:prstGeom prst="star24">
            <a:avLst>
              <a:gd name="adj" fmla="val 26579"/>
            </a:avLst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555625" y="266700"/>
            <a:ext cx="3217863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Kentucky</a:t>
            </a:r>
            <a:b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Center </a:t>
            </a:r>
            <a:b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kumimoji="0"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Performance</a:t>
            </a:r>
            <a:b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Excellence</a:t>
            </a:r>
            <a:endParaRPr kumimoji="0"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914400" y="3200400"/>
            <a:ext cx="7315200" cy="1631216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ahoma" pitchFamily="34" charset="0"/>
              </a:rPr>
              <a:t>Site Visit </a:t>
            </a:r>
          </a:p>
          <a:p>
            <a:pPr>
              <a:spcBef>
                <a:spcPct val="50000"/>
              </a:spcBef>
            </a:pPr>
            <a:r>
              <a:rPr lang="en-US" sz="4000" b="1" dirty="0">
                <a:latin typeface="Tahoma" pitchFamily="34" charset="0"/>
              </a:rPr>
              <a:t>Closing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8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6" grpId="0" animBg="1"/>
      <p:bldP spid="7864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838200" y="304800"/>
            <a:ext cx="6096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3600" b="1" dirty="0"/>
              <a:t>Key Points</a:t>
            </a:r>
            <a:r>
              <a:rPr lang="en-US" sz="3600" b="1" dirty="0">
                <a:solidFill>
                  <a:srgbClr val="FFFFFF"/>
                </a:solidFill>
                <a:latin typeface="Tahoma" pitchFamily="34" charset="0"/>
              </a:rPr>
              <a:t>-Closing Meeting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838200" y="1197888"/>
            <a:ext cx="7848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>
                <a:latin typeface="Verdana" pitchFamily="34" charset="0"/>
              </a:rPr>
              <a:t>Thank you for your hospitality and courtesies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Verdana" pitchFamily="34" charset="0"/>
              </a:rPr>
              <a:t>We can accept no further information after the closing meeting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Verdana" pitchFamily="34" charset="0"/>
              </a:rPr>
              <a:t>We will finalize the examination and submit it to KYCPE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Verdana" pitchFamily="34" charset="0"/>
              </a:rPr>
              <a:t>You will receive the feedback report from KYCPE office by the late May time frame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Verdana" pitchFamily="34" charset="0"/>
              </a:rPr>
              <a:t>You are invited to the June 2018 Awards Conference  </a:t>
            </a:r>
          </a:p>
          <a:p>
            <a:pPr marL="228600" indent="-228600" eaLnBrk="0" hangingPunct="0">
              <a:spcBef>
                <a:spcPct val="50000"/>
              </a:spcBef>
              <a:buClr>
                <a:srgbClr val="C00000"/>
              </a:buClr>
              <a:buFontTx/>
              <a:buChar char="•"/>
            </a:pPr>
            <a:r>
              <a:rPr lang="en-US" sz="2400" dirty="0">
                <a:latin typeface="Verdana" pitchFamily="34" charset="0"/>
              </a:rPr>
              <a:t> Congratulations and best wishes on your performance journey to excellence  </a:t>
            </a:r>
            <a:r>
              <a:rPr lang="en-US" sz="2400" dirty="0">
                <a:solidFill>
                  <a:schemeClr val="bg2"/>
                </a:solidFill>
                <a:latin typeface="Verdana" pitchFamily="34" charset="0"/>
              </a:rPr>
              <a:t>performance excellence! </a:t>
            </a:r>
            <a:endParaRPr lang="en-US" sz="2400" dirty="0">
              <a:solidFill>
                <a:srgbClr val="D6B12A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762000" y="304800"/>
            <a:ext cx="47402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FFFFFF"/>
                </a:solidFill>
                <a:latin typeface="Tahoma" pitchFamily="34" charset="0"/>
              </a:rPr>
              <a:t>Site Visit Agenda</a:t>
            </a: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838200" y="1066800"/>
            <a:ext cx="7620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Introductions</a:t>
            </a:r>
          </a:p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What is KYCPE?</a:t>
            </a:r>
          </a:p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KYCPE Stair Step Process</a:t>
            </a:r>
          </a:p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Site Visit Expectations</a:t>
            </a:r>
          </a:p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Confidentiality</a:t>
            </a:r>
          </a:p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Code of Standards</a:t>
            </a:r>
          </a:p>
          <a:p>
            <a:pPr marL="400050" indent="-400050" eaLnBrk="0" hangingPunct="0">
              <a:spcBef>
                <a:spcPct val="75000"/>
              </a:spcBef>
              <a:buClr>
                <a:srgbClr val="D6B12A"/>
              </a:buClr>
            </a:pPr>
            <a:r>
              <a:rPr lang="en-US" sz="2800" i="1" u="sng" dirty="0">
                <a:latin typeface="Verdana" pitchFamily="34" charset="0"/>
              </a:rPr>
              <a:t> </a:t>
            </a: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5867400" y="1066800"/>
          <a:ext cx="25908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952633" imgH="724001" progId="">
                  <p:embed/>
                </p:oleObj>
              </mc:Choice>
              <mc:Fallback>
                <p:oleObj name="Clip" r:id="rId4" imgW="952633" imgH="7240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2590800" cy="197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53" name="Rectangle 9"/>
          <p:cNvSpPr>
            <a:spLocks noChangeArrowheads="1"/>
          </p:cNvSpPr>
          <p:nvPr/>
        </p:nvSpPr>
        <p:spPr bwMode="auto">
          <a:xfrm>
            <a:off x="3962400" y="2879725"/>
            <a:ext cx="478472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FontTx/>
              <a:buChar char="•"/>
            </a:pPr>
            <a:r>
              <a:rPr kumimoji="0" lang="en-US" sz="2800" dirty="0">
                <a:latin typeface="Verdana" pitchFamily="34" charset="0"/>
              </a:rPr>
              <a:t> KYCPE Examiner Team</a:t>
            </a:r>
            <a:br>
              <a:rPr kumimoji="0" lang="en-US" sz="2800" dirty="0">
                <a:latin typeface="Verdana" pitchFamily="34" charset="0"/>
              </a:rPr>
            </a:br>
            <a:endParaRPr kumimoji="0" lang="en-US" sz="2800" dirty="0">
              <a:latin typeface="Verdana" pitchFamily="34" charset="0"/>
            </a:endParaRPr>
          </a:p>
          <a:p>
            <a:pPr algn="l">
              <a:buFontTx/>
              <a:buChar char="•"/>
            </a:pPr>
            <a:r>
              <a:rPr kumimoji="0" lang="en-US" sz="2800" dirty="0">
                <a:latin typeface="Verdana" pitchFamily="34" charset="0"/>
              </a:rPr>
              <a:t> Applicant Site Visit Team</a:t>
            </a:r>
          </a:p>
        </p:txBody>
      </p:sp>
      <p:graphicFrame>
        <p:nvGraphicFramePr>
          <p:cNvPr id="594954" name="Object 10"/>
          <p:cNvGraphicFramePr>
            <a:graphicFrameLocks noChangeAspect="1"/>
          </p:cNvGraphicFramePr>
          <p:nvPr/>
        </p:nvGraphicFramePr>
        <p:xfrm>
          <a:off x="955675" y="1981200"/>
          <a:ext cx="21685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4" imgW="2589120" imgH="3456720" progId="">
                  <p:embed/>
                </p:oleObj>
              </mc:Choice>
              <mc:Fallback>
                <p:oleObj name="Clip" r:id="rId4" imgW="2589120" imgH="34567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981200"/>
                        <a:ext cx="2168525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685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Kentucky Center for Performance Excellence</a:t>
            </a:r>
          </a:p>
        </p:txBody>
      </p:sp>
      <p:sp>
        <p:nvSpPr>
          <p:cNvPr id="87757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75000"/>
              </a:spcBef>
              <a:buClr>
                <a:srgbClr val="E0BB1E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Founded in December 2004 - Board Formed in January 2005</a:t>
            </a:r>
          </a:p>
          <a:p>
            <a:pPr marL="342900" indent="-342900" algn="l" eaLnBrk="1" hangingPunct="1">
              <a:spcBef>
                <a:spcPct val="75000"/>
              </a:spcBef>
              <a:buClr>
                <a:srgbClr val="E0BB1E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Non-profit organization </a:t>
            </a:r>
          </a:p>
          <a:p>
            <a:pPr marL="342900" indent="-342900" algn="l" eaLnBrk="1" hangingPunct="1">
              <a:spcBef>
                <a:spcPct val="75000"/>
              </a:spcBef>
              <a:buClr>
                <a:srgbClr val="E0BB1E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Public-private partnership (sponsored by those it serves)</a:t>
            </a:r>
          </a:p>
          <a:p>
            <a:pPr marL="342900" indent="-342900" algn="l" eaLnBrk="1" hangingPunct="1">
              <a:spcBef>
                <a:spcPct val="75000"/>
              </a:spcBef>
              <a:buClr>
                <a:srgbClr val="E0BB1E"/>
              </a:buClr>
              <a:buFontTx/>
              <a:buChar char="•"/>
            </a:pPr>
            <a:r>
              <a:rPr lang="en-US" sz="2800" dirty="0">
                <a:latin typeface="Verdana" pitchFamily="34" charset="0"/>
              </a:rPr>
              <a:t>Staffed by volunteers  to help Kentucky organizations attain performance excellence</a:t>
            </a:r>
          </a:p>
          <a:p>
            <a:pPr marL="342900" indent="-342900" algn="l" eaLnBrk="1" hangingPunct="1">
              <a:spcBef>
                <a:spcPct val="75000"/>
              </a:spcBef>
              <a:buClr>
                <a:srgbClr val="E0BB1E"/>
              </a:buClr>
              <a:buFontTx/>
              <a:buChar char="•"/>
            </a:pPr>
            <a:endParaRPr lang="en-US" sz="2800" dirty="0">
              <a:solidFill>
                <a:srgbClr val="E0BB1E"/>
              </a:solidFill>
              <a:latin typeface="Verdana" pitchFamily="34" charset="0"/>
            </a:endParaRPr>
          </a:p>
        </p:txBody>
      </p:sp>
      <p:sp>
        <p:nvSpPr>
          <p:cNvPr id="877572" name="Rectangle 4"/>
          <p:cNvSpPr>
            <a:spLocks noChangeArrowheads="1"/>
          </p:cNvSpPr>
          <p:nvPr/>
        </p:nvSpPr>
        <p:spPr bwMode="auto">
          <a:xfrm>
            <a:off x="457200" y="685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hangingPunct="1">
              <a:spcBef>
                <a:spcPct val="50000"/>
              </a:spcBef>
              <a:buClr>
                <a:srgbClr val="E0BB1E"/>
              </a:buClr>
            </a:pPr>
            <a:r>
              <a:rPr lang="en-US" sz="2900" b="1" i="1" u="sng" dirty="0">
                <a:solidFill>
                  <a:schemeClr val="folHlink"/>
                </a:solidFill>
                <a:latin typeface="Verdana" pitchFamily="34" charset="0"/>
              </a:rPr>
              <a:t>Overview</a:t>
            </a:r>
          </a:p>
        </p:txBody>
      </p:sp>
      <p:sp>
        <p:nvSpPr>
          <p:cNvPr id="877573" name="Rectangle 5"/>
          <p:cNvSpPr>
            <a:spLocks noChangeArrowheads="1"/>
          </p:cNvSpPr>
          <p:nvPr/>
        </p:nvSpPr>
        <p:spPr bwMode="auto">
          <a:xfrm>
            <a:off x="609600" y="5562600"/>
            <a:ext cx="7848600" cy="685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kumimoji="0" lang="en-US" sz="2800" b="1" i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571" grpId="0" build="p"/>
      <p:bldP spid="8775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KYCPE </a:t>
            </a:r>
            <a:br>
              <a:rPr lang="en-US" dirty="0"/>
            </a:br>
            <a:endParaRPr lang="en-US" dirty="0"/>
          </a:p>
        </p:txBody>
      </p:sp>
      <p:sp>
        <p:nvSpPr>
          <p:cNvPr id="896003" name="Rectangle 3"/>
          <p:cNvSpPr>
            <a:spLocks noChangeArrowheads="1"/>
          </p:cNvSpPr>
          <p:nvPr/>
        </p:nvSpPr>
        <p:spPr bwMode="auto">
          <a:xfrm>
            <a:off x="457200" y="685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eaLnBrk="1" hangingPunct="1">
              <a:spcBef>
                <a:spcPct val="50000"/>
              </a:spcBef>
              <a:buClr>
                <a:srgbClr val="E0BB1E"/>
              </a:buClr>
            </a:pPr>
            <a:r>
              <a:rPr lang="en-US" sz="2900" b="1" i="1" u="sng">
                <a:solidFill>
                  <a:schemeClr val="folHlink"/>
                </a:solidFill>
                <a:latin typeface="Verdana" pitchFamily="34" charset="0"/>
              </a:rPr>
              <a:t>Stair Steps to Performance Excellence</a:t>
            </a:r>
          </a:p>
        </p:txBody>
      </p:sp>
      <p:sp>
        <p:nvSpPr>
          <p:cNvPr id="896004" name="Rectangle 4"/>
          <p:cNvSpPr>
            <a:spLocks noChangeArrowheads="1"/>
          </p:cNvSpPr>
          <p:nvPr/>
        </p:nvSpPr>
        <p:spPr bwMode="auto">
          <a:xfrm>
            <a:off x="914400" y="5029200"/>
            <a:ext cx="1066800" cy="1295400"/>
          </a:xfrm>
          <a:prstGeom prst="rect">
            <a:avLst/>
          </a:prstGeom>
          <a:solidFill>
            <a:srgbClr val="FF99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9999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96005" name="Rectangle 5"/>
          <p:cNvSpPr>
            <a:spLocks noChangeArrowheads="1"/>
          </p:cNvSpPr>
          <p:nvPr/>
        </p:nvSpPr>
        <p:spPr bwMode="auto">
          <a:xfrm>
            <a:off x="2209800" y="4495800"/>
            <a:ext cx="1066800" cy="182880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kumimoji="0" 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6006" name="Rectangle 6"/>
          <p:cNvSpPr>
            <a:spLocks noChangeArrowheads="1"/>
          </p:cNvSpPr>
          <p:nvPr/>
        </p:nvSpPr>
        <p:spPr bwMode="auto">
          <a:xfrm>
            <a:off x="3505200" y="4038600"/>
            <a:ext cx="1066800" cy="228600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kumimoji="0" lang="en-US" sz="1800">
              <a:latin typeface="Arial" charset="0"/>
            </a:endParaRPr>
          </a:p>
        </p:txBody>
      </p:sp>
      <p:sp>
        <p:nvSpPr>
          <p:cNvPr id="896007" name="Rectangle 7"/>
          <p:cNvSpPr>
            <a:spLocks noChangeArrowheads="1"/>
          </p:cNvSpPr>
          <p:nvPr/>
        </p:nvSpPr>
        <p:spPr bwMode="auto">
          <a:xfrm>
            <a:off x="4800600" y="3581400"/>
            <a:ext cx="1066800" cy="274320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kumimoji="0" lang="en-US" sz="1800">
              <a:latin typeface="Arial" charset="0"/>
            </a:endParaRPr>
          </a:p>
        </p:txBody>
      </p:sp>
      <p:sp>
        <p:nvSpPr>
          <p:cNvPr id="896008" name="Rectangle 8"/>
          <p:cNvSpPr>
            <a:spLocks noChangeArrowheads="1"/>
          </p:cNvSpPr>
          <p:nvPr/>
        </p:nvSpPr>
        <p:spPr bwMode="auto">
          <a:xfrm>
            <a:off x="6096000" y="3200400"/>
            <a:ext cx="1066800" cy="312420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99FF66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kumimoji="0" lang="en-US" sz="1800">
              <a:latin typeface="Arial" charset="0"/>
            </a:endParaRPr>
          </a:p>
        </p:txBody>
      </p:sp>
      <p:sp>
        <p:nvSpPr>
          <p:cNvPr id="896009" name="Rectangle 9"/>
          <p:cNvSpPr>
            <a:spLocks noChangeArrowheads="1"/>
          </p:cNvSpPr>
          <p:nvPr/>
        </p:nvSpPr>
        <p:spPr bwMode="auto">
          <a:xfrm>
            <a:off x="7391400" y="2667000"/>
            <a:ext cx="1066800" cy="3657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eaLnBrk="1" hangingPunct="1"/>
            <a:endParaRPr kumimoji="0" lang="en-US" sz="1800">
              <a:latin typeface="Arial" charset="0"/>
            </a:endParaRPr>
          </a:p>
        </p:txBody>
      </p:sp>
      <p:sp>
        <p:nvSpPr>
          <p:cNvPr id="896010" name="Text Box 10"/>
          <p:cNvSpPr txBox="1">
            <a:spLocks noChangeArrowheads="1"/>
          </p:cNvSpPr>
          <p:nvPr/>
        </p:nvSpPr>
        <p:spPr bwMode="auto">
          <a:xfrm>
            <a:off x="4648200" y="2895600"/>
            <a:ext cx="1425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37160"/>
          <a:lstStyle/>
          <a:p>
            <a:pPr eaLnBrk="1" hangingPunct="1"/>
            <a:r>
              <a:rPr kumimoji="0" lang="en-US" sz="1800">
                <a:latin typeface="Arial" charset="0"/>
              </a:rPr>
              <a:t>Achievement</a:t>
            </a:r>
          </a:p>
          <a:p>
            <a:pPr eaLnBrk="1" hangingPunct="1"/>
            <a:r>
              <a:rPr kumimoji="0" lang="en-US" sz="1800">
                <a:latin typeface="Arial" charset="0"/>
              </a:rPr>
              <a:t>Award</a:t>
            </a:r>
          </a:p>
        </p:txBody>
      </p:sp>
      <p:sp>
        <p:nvSpPr>
          <p:cNvPr id="896011" name="Text Box 11"/>
          <p:cNvSpPr txBox="1">
            <a:spLocks noChangeArrowheads="1"/>
          </p:cNvSpPr>
          <p:nvPr/>
        </p:nvSpPr>
        <p:spPr bwMode="auto">
          <a:xfrm>
            <a:off x="5943600" y="2514600"/>
            <a:ext cx="1425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37160"/>
          <a:lstStyle/>
          <a:p>
            <a:pPr eaLnBrk="1" hangingPunct="1"/>
            <a:r>
              <a:rPr kumimoji="0" lang="en-US" sz="1800">
                <a:latin typeface="Arial" charset="0"/>
              </a:rPr>
              <a:t>Excellence</a:t>
            </a:r>
          </a:p>
          <a:p>
            <a:pPr eaLnBrk="1" hangingPunct="1"/>
            <a:r>
              <a:rPr kumimoji="0" lang="en-US" sz="1800">
                <a:latin typeface="Arial" charset="0"/>
              </a:rPr>
              <a:t>Award</a:t>
            </a:r>
          </a:p>
        </p:txBody>
      </p:sp>
      <p:sp>
        <p:nvSpPr>
          <p:cNvPr id="896012" name="Text Box 12"/>
          <p:cNvSpPr txBox="1">
            <a:spLocks noChangeArrowheads="1"/>
          </p:cNvSpPr>
          <p:nvPr/>
        </p:nvSpPr>
        <p:spPr bwMode="auto">
          <a:xfrm>
            <a:off x="7239000" y="1752600"/>
            <a:ext cx="14255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37160"/>
          <a:lstStyle/>
          <a:p>
            <a:pPr eaLnBrk="1" hangingPunct="1"/>
            <a:r>
              <a:rPr kumimoji="0" lang="en-US" sz="1800">
                <a:latin typeface="Arial" charset="0"/>
              </a:rPr>
              <a:t>Malcolm</a:t>
            </a:r>
          </a:p>
          <a:p>
            <a:pPr eaLnBrk="1" hangingPunct="1"/>
            <a:r>
              <a:rPr kumimoji="0" lang="en-US" sz="1800">
                <a:latin typeface="Arial" charset="0"/>
              </a:rPr>
              <a:t>Baldrige</a:t>
            </a:r>
          </a:p>
          <a:p>
            <a:pPr eaLnBrk="1" hangingPunct="1"/>
            <a:r>
              <a:rPr kumimoji="0" lang="en-US" sz="1800">
                <a:latin typeface="Arial" charset="0"/>
              </a:rPr>
              <a:t>Award</a:t>
            </a:r>
          </a:p>
        </p:txBody>
      </p:sp>
      <p:sp>
        <p:nvSpPr>
          <p:cNvPr id="896013" name="Text Box 13"/>
          <p:cNvSpPr txBox="1">
            <a:spLocks noChangeArrowheads="1"/>
          </p:cNvSpPr>
          <p:nvPr/>
        </p:nvSpPr>
        <p:spPr bwMode="auto">
          <a:xfrm>
            <a:off x="3352800" y="3352800"/>
            <a:ext cx="1425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37160"/>
          <a:lstStyle/>
          <a:p>
            <a:pPr eaLnBrk="1" hangingPunct="1"/>
            <a:r>
              <a:rPr kumimoji="0" lang="en-US" sz="1800">
                <a:latin typeface="Arial" charset="0"/>
              </a:rPr>
              <a:t>Commitment</a:t>
            </a:r>
          </a:p>
          <a:p>
            <a:pPr eaLnBrk="1" hangingPunct="1"/>
            <a:r>
              <a:rPr kumimoji="0" lang="en-US" sz="1800">
                <a:latin typeface="Arial" charset="0"/>
              </a:rPr>
              <a:t>Award</a:t>
            </a:r>
          </a:p>
        </p:txBody>
      </p:sp>
      <p:sp>
        <p:nvSpPr>
          <p:cNvPr id="896014" name="Text Box 14"/>
          <p:cNvSpPr txBox="1">
            <a:spLocks noChangeArrowheads="1"/>
          </p:cNvSpPr>
          <p:nvPr/>
        </p:nvSpPr>
        <p:spPr bwMode="auto">
          <a:xfrm>
            <a:off x="2057400" y="3810000"/>
            <a:ext cx="1425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37160" anchor="ctr"/>
          <a:lstStyle/>
          <a:p>
            <a:pPr eaLnBrk="1" hangingPunct="1"/>
            <a:r>
              <a:rPr kumimoji="0" lang="en-US" sz="1800">
                <a:latin typeface="Arial" charset="0"/>
              </a:rPr>
              <a:t>Interest</a:t>
            </a:r>
          </a:p>
        </p:txBody>
      </p:sp>
      <p:sp>
        <p:nvSpPr>
          <p:cNvPr id="896015" name="Text Box 15"/>
          <p:cNvSpPr txBox="1">
            <a:spLocks noChangeArrowheads="1"/>
          </p:cNvSpPr>
          <p:nvPr/>
        </p:nvSpPr>
        <p:spPr bwMode="auto">
          <a:xfrm>
            <a:off x="762000" y="4114800"/>
            <a:ext cx="1425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137160"/>
          <a:lstStyle/>
          <a:p>
            <a:pPr eaLnBrk="1" hangingPunct="1"/>
            <a:r>
              <a:rPr kumimoji="0" lang="en-US" sz="1800">
                <a:latin typeface="Arial" charset="0"/>
              </a:rPr>
              <a:t>Local &amp; Supplier Awards</a:t>
            </a:r>
          </a:p>
        </p:txBody>
      </p:sp>
      <p:sp>
        <p:nvSpPr>
          <p:cNvPr id="896016" name="Text Box 16"/>
          <p:cNvSpPr txBox="1">
            <a:spLocks noChangeArrowheads="1"/>
          </p:cNvSpPr>
          <p:nvPr/>
        </p:nvSpPr>
        <p:spPr bwMode="auto">
          <a:xfrm>
            <a:off x="22860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Level</a:t>
            </a:r>
          </a:p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896017" name="Text Box 17"/>
          <p:cNvSpPr txBox="1">
            <a:spLocks noChangeArrowheads="1"/>
          </p:cNvSpPr>
          <p:nvPr/>
        </p:nvSpPr>
        <p:spPr bwMode="auto">
          <a:xfrm>
            <a:off x="35814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Level</a:t>
            </a:r>
          </a:p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896018" name="Text Box 18"/>
          <p:cNvSpPr txBox="1">
            <a:spLocks noChangeArrowheads="1"/>
          </p:cNvSpPr>
          <p:nvPr/>
        </p:nvSpPr>
        <p:spPr bwMode="auto">
          <a:xfrm>
            <a:off x="48768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Level</a:t>
            </a:r>
          </a:p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896019" name="Text Box 19"/>
          <p:cNvSpPr txBox="1">
            <a:spLocks noChangeArrowheads="1"/>
          </p:cNvSpPr>
          <p:nvPr/>
        </p:nvSpPr>
        <p:spPr bwMode="auto">
          <a:xfrm>
            <a:off x="6172200" y="51054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Level</a:t>
            </a:r>
          </a:p>
          <a:p>
            <a:pPr eaLnBrk="1" hangingPunct="1"/>
            <a:r>
              <a:rPr kumimoji="0" lang="en-US" sz="18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896020" name="Line 20"/>
          <p:cNvSpPr>
            <a:spLocks noChangeShapeType="1"/>
          </p:cNvSpPr>
          <p:nvPr/>
        </p:nvSpPr>
        <p:spPr bwMode="auto">
          <a:xfrm flipV="1">
            <a:off x="2133600" y="1752600"/>
            <a:ext cx="0" cy="4572000"/>
          </a:xfrm>
          <a:prstGeom prst="line">
            <a:avLst/>
          </a:prstGeom>
          <a:noFill/>
          <a:ln w="19050">
            <a:solidFill>
              <a:srgbClr val="777777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6021" name="Line 21"/>
          <p:cNvSpPr>
            <a:spLocks noChangeShapeType="1"/>
          </p:cNvSpPr>
          <p:nvPr/>
        </p:nvSpPr>
        <p:spPr bwMode="auto">
          <a:xfrm flipV="1">
            <a:off x="7315200" y="1752600"/>
            <a:ext cx="0" cy="4572000"/>
          </a:xfrm>
          <a:prstGeom prst="line">
            <a:avLst/>
          </a:prstGeom>
          <a:noFill/>
          <a:ln w="19050">
            <a:solidFill>
              <a:srgbClr val="777777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6022" name="Line 22"/>
          <p:cNvSpPr>
            <a:spLocks noChangeShapeType="1"/>
          </p:cNvSpPr>
          <p:nvPr/>
        </p:nvSpPr>
        <p:spPr bwMode="auto">
          <a:xfrm>
            <a:off x="2133600" y="2057400"/>
            <a:ext cx="5181600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6023" name="Text Box 23"/>
          <p:cNvSpPr txBox="1">
            <a:spLocks noChangeArrowheads="1"/>
          </p:cNvSpPr>
          <p:nvPr/>
        </p:nvSpPr>
        <p:spPr bwMode="auto">
          <a:xfrm>
            <a:off x="3581400" y="1752600"/>
            <a:ext cx="1905000" cy="609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137160"/>
          <a:lstStyle/>
          <a:p>
            <a:pPr eaLnBrk="1" hangingPunct="1"/>
            <a:r>
              <a:rPr kumimoji="0" lang="en-US" sz="1800">
                <a:solidFill>
                  <a:srgbClr val="99FF66"/>
                </a:solidFill>
                <a:latin typeface="Arial" charset="0"/>
              </a:rPr>
              <a:t>Kentucky Award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6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6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6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6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6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6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6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6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6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6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6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6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6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6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6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6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6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6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6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6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6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96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6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6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9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9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9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9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9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9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9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9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9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4" grpId="0" animBg="1"/>
      <p:bldP spid="896005" grpId="0" animBg="1"/>
      <p:bldP spid="896006" grpId="0" animBg="1"/>
      <p:bldP spid="896007" grpId="0" animBg="1"/>
      <p:bldP spid="896008" grpId="0" animBg="1"/>
      <p:bldP spid="896009" grpId="0" animBg="1"/>
      <p:bldP spid="896010" grpId="0"/>
      <p:bldP spid="896011" grpId="0"/>
      <p:bldP spid="896012" grpId="0"/>
      <p:bldP spid="896013" grpId="0"/>
      <p:bldP spid="896014" grpId="0"/>
      <p:bldP spid="896015" grpId="0"/>
      <p:bldP spid="896016" grpId="0"/>
      <p:bldP spid="896017" grpId="0"/>
      <p:bldP spid="896018" grpId="0"/>
      <p:bldP spid="896019" grpId="0"/>
      <p:bldP spid="896020" grpId="0" animBg="1"/>
      <p:bldP spid="896021" grpId="0" animBg="1"/>
      <p:bldP spid="896022" grpId="0" animBg="1"/>
      <p:bldP spid="8960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457200" y="211138"/>
            <a:ext cx="70405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 Levels</a:t>
            </a: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/>
        </p:nvGraphicFramePr>
        <p:xfrm>
          <a:off x="152400" y="990600"/>
          <a:ext cx="8991600" cy="487375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Interest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Level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E0BB1E"/>
                          </a:solidFill>
                          <a:effectLst/>
                          <a:latin typeface="Verdana" pitchFamily="34" charset="0"/>
                        </a:rPr>
                        <a:t>Commitment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E0BB1E"/>
                          </a:solidFill>
                          <a:effectLst/>
                          <a:latin typeface="Verdana" pitchFamily="34" charset="0"/>
                        </a:rPr>
                        <a:t>Level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Achievement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Level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Excellence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Level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itchFamily="34" charset="0"/>
                        </a:rPr>
                        <a:t>Simplified Organizational Profile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itchFamily="34" charset="0"/>
                        </a:rPr>
                        <a:t> &amp; Self Evaluation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Organizational Profile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(5 pages max.)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Organizational Profile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(5 pages max.)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Organizational Profile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(5 pages max.)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7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(15 pg. max.)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  7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17 Items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(35 pg. max.)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   7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 17 Items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 33 Areas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(50 pg. max.)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itchFamily="34" charset="0"/>
                        </a:rPr>
                        <a:t>Feedback: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itchFamily="34" charset="0"/>
                        </a:rPr>
                        <a:t>7 Categories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Feedback: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7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Feedback: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  7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17 Items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33 Areas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Feedback: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  7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17 Items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0BB1E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33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828800"/>
            <a:ext cx="7797800" cy="4130675"/>
          </a:xfrm>
        </p:spPr>
        <p:txBody>
          <a:bodyPr lIns="82058" tIns="41029" rIns="82058" bIns="41029"/>
          <a:lstStyle/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Drive continuous improvement</a:t>
            </a:r>
          </a:p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Learn from the process of applying</a:t>
            </a:r>
          </a:p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Learn from the feedback</a:t>
            </a:r>
          </a:p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Prioritize improvement opportunities</a:t>
            </a:r>
          </a:p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Accelerate improvement efforts</a:t>
            </a:r>
          </a:p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Gain an outside perspective</a:t>
            </a:r>
          </a:p>
          <a:p>
            <a:pPr marL="465138" indent="-465138">
              <a:lnSpc>
                <a:spcPct val="90000"/>
              </a:lnSpc>
              <a:buClr>
                <a:srgbClr val="E1BC1F"/>
              </a:buClr>
            </a:pPr>
            <a:r>
              <a:rPr lang="en-US" dirty="0"/>
              <a:t>Energize employees/staff</a:t>
            </a:r>
          </a:p>
        </p:txBody>
      </p:sp>
      <p:sp>
        <p:nvSpPr>
          <p:cNvPr id="803843" name="AutoShape 3"/>
          <p:cNvSpPr>
            <a:spLocks noChangeArrowheads="1"/>
          </p:cNvSpPr>
          <p:nvPr/>
        </p:nvSpPr>
        <p:spPr bwMode="auto">
          <a:xfrm>
            <a:off x="328613" y="0"/>
            <a:ext cx="1123950" cy="1162050"/>
          </a:xfrm>
          <a:prstGeom prst="star24">
            <a:avLst>
              <a:gd name="adj" fmla="val 26579"/>
            </a:avLst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3844" name="Rectangle 4"/>
          <p:cNvSpPr>
            <a:spLocks noChangeArrowheads="1"/>
          </p:cNvSpPr>
          <p:nvPr/>
        </p:nvSpPr>
        <p:spPr bwMode="auto">
          <a:xfrm>
            <a:off x="636588" y="300038"/>
            <a:ext cx="8507412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Benefits of Applying</a:t>
            </a:r>
            <a:endParaRPr kumimoji="0" lang="en-US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0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0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0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0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0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0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03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42" grpId="0" build="p"/>
      <p:bldP spid="803843" grpId="0" animBg="1"/>
      <p:bldP spid="8038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762000" y="304800"/>
            <a:ext cx="627221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>
                <a:latin typeface="Verdana" pitchFamily="34" charset="0"/>
              </a:rPr>
              <a:t>The Examiner team will:</a:t>
            </a:r>
          </a:p>
          <a:p>
            <a:pPr algn="l"/>
            <a:endParaRPr kumimoji="0" lang="en-US" sz="32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99046" name="Rectangle 6"/>
          <p:cNvSpPr>
            <a:spLocks noChangeArrowheads="1"/>
          </p:cNvSpPr>
          <p:nvPr/>
        </p:nvSpPr>
        <p:spPr bwMode="auto">
          <a:xfrm>
            <a:off x="1066800" y="1524000"/>
            <a:ext cx="7543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itchFamily="34" charset="0"/>
              </a:rPr>
              <a:t>Learn more about your organization</a:t>
            </a:r>
            <a:endParaRPr kumimoji="0" lang="en-US" sz="2800" dirty="0">
              <a:latin typeface="Verdana" pitchFamily="34" charset="0"/>
            </a:endParaRP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en-US" sz="2800" dirty="0">
                <a:latin typeface="Verdana" pitchFamily="34" charset="0"/>
              </a:rPr>
              <a:t>Ask many questions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Verdana" pitchFamily="34" charset="0"/>
              </a:rPr>
              <a:t>Listen for understanding</a:t>
            </a:r>
            <a:endParaRPr kumimoji="0" lang="en-US" sz="2800" dirty="0">
              <a:latin typeface="Verdana" pitchFamily="34" charset="0"/>
            </a:endParaRP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en-US" sz="2800" dirty="0">
                <a:latin typeface="Verdana" pitchFamily="34" charset="0"/>
              </a:rPr>
              <a:t>Take extensive notes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en-US" sz="2800" dirty="0">
                <a:latin typeface="Verdana" pitchFamily="34" charset="0"/>
              </a:rPr>
              <a:t>Review data and information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en-US" sz="2800" dirty="0">
                <a:latin typeface="Verdana" pitchFamily="34" charset="0"/>
              </a:rPr>
              <a:t>Respect the value of information shared on site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auto">
          <a:xfrm>
            <a:off x="838200" y="304800"/>
            <a:ext cx="6553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>
                <a:latin typeface="Verdana" pitchFamily="34" charset="0"/>
              </a:rPr>
              <a:t>The applicant is asked to:</a:t>
            </a:r>
          </a:p>
          <a:p>
            <a:pPr algn="l"/>
            <a:r>
              <a:rPr kumimoji="0" lang="en-US" sz="3200" b="1" dirty="0">
                <a:solidFill>
                  <a:srgbClr val="FFFFFF"/>
                </a:solidFill>
                <a:latin typeface="Tahoma" pitchFamily="34" charset="0"/>
              </a:rPr>
              <a:t>s of the Examiners</a:t>
            </a:r>
          </a:p>
        </p:txBody>
      </p:sp>
      <p:sp>
        <p:nvSpPr>
          <p:cNvPr id="600071" name="Rectangle 7"/>
          <p:cNvSpPr>
            <a:spLocks noChangeArrowheads="1"/>
          </p:cNvSpPr>
          <p:nvPr/>
        </p:nvSpPr>
        <p:spPr bwMode="auto">
          <a:xfrm>
            <a:off x="993775" y="1676400"/>
            <a:ext cx="71564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en-US" sz="2800" dirty="0">
                <a:latin typeface="Verdana" pitchFamily="34" charset="0"/>
              </a:rPr>
              <a:t>Be open and honest in response to questions</a:t>
            </a:r>
          </a:p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kumimoji="0" lang="en-US" sz="2800" dirty="0">
                <a:latin typeface="Verdana" pitchFamily="34" charset="0"/>
              </a:rPr>
              <a:t>Foster involvement by </a:t>
            </a:r>
            <a:r>
              <a:rPr lang="en-US" sz="2800" dirty="0">
                <a:latin typeface="Verdana" pitchFamily="34" charset="0"/>
              </a:rPr>
              <a:t>appropriate</a:t>
            </a:r>
            <a:r>
              <a:rPr kumimoji="0" lang="en-US" sz="2800" dirty="0">
                <a:latin typeface="Verdana" pitchFamily="34" charset="0"/>
              </a:rPr>
              <a:t> </a:t>
            </a:r>
            <a:br>
              <a:rPr kumimoji="0" lang="en-US" sz="2800" dirty="0">
                <a:latin typeface="Verdana" pitchFamily="34" charset="0"/>
              </a:rPr>
            </a:br>
            <a:r>
              <a:rPr kumimoji="0" lang="en-US" sz="2800" dirty="0">
                <a:latin typeface="Verdana" pitchFamily="34" charset="0"/>
              </a:rPr>
              <a:t>employees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477</Words>
  <Application>Microsoft Office PowerPoint</Application>
  <PresentationFormat>On-screen Show (4:3)</PresentationFormat>
  <Paragraphs>146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Verdana</vt:lpstr>
      <vt:lpstr>Office Theme</vt:lpstr>
      <vt:lpstr>Clip</vt:lpstr>
      <vt:lpstr>PowerPoint Presentation</vt:lpstr>
      <vt:lpstr>PowerPoint Presentation</vt:lpstr>
      <vt:lpstr>PowerPoint Presentation</vt:lpstr>
      <vt:lpstr> Kentucky Center for Performance Excellence</vt:lpstr>
      <vt:lpstr>KYCPE  </vt:lpstr>
      <vt:lpstr>PowerPoint Presentation</vt:lpstr>
      <vt:lpstr>PowerPoint Presentation</vt:lpstr>
      <vt:lpstr>PowerPoint Presentation</vt:lpstr>
      <vt:lpstr>PowerPoint Presentation</vt:lpstr>
      <vt:lpstr>Site Visit Guidelines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Daniel Jordan</cp:lastModifiedBy>
  <cp:revision>7</cp:revision>
  <dcterms:created xsi:type="dcterms:W3CDTF">2017-03-07T17:37:28Z</dcterms:created>
  <dcterms:modified xsi:type="dcterms:W3CDTF">2018-01-17T21:41:57Z</dcterms:modified>
</cp:coreProperties>
</file>